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707.06347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2f1416b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2f1416b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a6a8257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a6a8257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</a:t>
            </a:r>
            <a:r>
              <a:rPr lang="ko"/>
              <a:t>도 경사면에서 기존의 Controller는 실패함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a6a8257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a6a8257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그림이 잘 나와있어 이를 바탕으로 소개.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Curriculum Learning과 동일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Stage 1. 발견 정책, 최소한의 제약 조건으로 Getting Up, Roll over를 할 수 있는 trajectories를 발견한다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Stage 2. 배포 가능한 정책, 1단계에서 발견된 상태 궤적의 8배 느린 버전을 모방하도록 훈련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a6a8257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a6a8257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보상함수 설계 의미와 방법에 관한 내용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Delta를 통해 continuous하게 행동을 하도록 encourage를 할 수 있다.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height를 계속 증가시킬 것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feet에 가해지는 forces를 게속 증가시킬 것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a6a82577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8a6a82577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보상함수 설계 의미와 방법에 관한 내용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exp, </a:t>
            </a:r>
            <a:r>
              <a:rPr lang="ko"/>
              <a:t>지수함수를 이용하는 이유는 다음과 같다</a:t>
            </a:r>
            <a:br>
              <a:rPr lang="ko"/>
            </a:br>
            <a:r>
              <a:rPr lang="ko"/>
              <a:t>1. 강력한 목표 유도: 보상을 가하급수적으로 빠르게 증가시킬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2. 보상으로 음수가 발생하지 않는다.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-1을 하는 이유는, h_{base}가 매우 작을 때 보상이 0에 가깝도록 설게하는 것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하한선 위반, 상한선 위반에 대한 처리또한 진행할 수 있다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a6a82577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8a6a82577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학회에 맞는 타겟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a6a82577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8a6a82577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스스로 발견한 모션을 통해 일어나는 모습을 확인할 수 있음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01de7ab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801de7ab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01de7abe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801de7ab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Fall 또한 Fault로 볼 수 있다. 학습 프레임 워크 구성과 Reward 구성을 중점으로 살펴봄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a6a82577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8a6a82577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학습기반 상태 추정기, 고유 수용성 이력 정책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a7103125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8a710312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일반적인 RL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cdc04a1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cdc04a1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Action 플래닝을 어떻게 할것인지? 환경 구축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반복 작업 플래닝을 어떻게 할것인지?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a7103125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8a7103125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100step </a:t>
            </a:r>
            <a:r>
              <a:rPr lang="ko"/>
              <a:t>동안의 관측값 시퀀스를 입력으로 받아 현재 시점의 추정된 상태를 출력한다.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loss function으로는 추정된 값(e_t)와 참값간의 오차를 최소화하도록 훈련한다. (MSE 사용)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a6a82577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8a6a82577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a7103125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a710312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a7a30b9f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8a7a30b9f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조건부 시퀀스 모델링 프레임워크로 추상화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조건이 주어진 시계열 데이터로 추상화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1ac1139c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81ac1139c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(s, d, a)가 하나의 토큰단위로, 이 정보가 임베딩 되어 각각 transformer의 q, k, v를 생성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토큰화 불필요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Adapt 모델의 입력 시퀀스는 특정 길이의 과거 정보들로 구성됨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(0)~(t)와 같은 시퀀스를 입력 받는다.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각 시퀀스 요소가 임베딩 과정을 거쳐 하나의 벡터로 변환된다.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이 벡터가 어텐션 레이어의 입력이 되고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DT는 원래 (상태, 행동)이고, 논문에서 액추에이터 손상률을 포함하도록 확장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q, k 간의 내적을 연산해 어떤 정보와 관련성이 높은지 수치화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어텐션 가중치 정규화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소프트맥스 함수를 통해 0~1사이의 확률 분포(어텐션 가중치)로 변환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가중 합을 통한 컨텍스트 형성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과거 시점 j의 값 벡터 v_j에 해당 어텐션 가중치를 곱하고 모두 더해 z_i는 과거 시퀀스로부터 선별되고 가중치가 적용된 컨텍스트 정보가 된다.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이때, 요소들의 순서 정보를 주입하기 위해 위치 인코딩을 적용한다.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k의 값이 낮다: 파형이 길게 늘어지고, 먼 거리를 의미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k의 값이 크가: 파형이 짧아 가까운 거리를 인코딩하는데 사용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순서 정보를 임베딩 벡터해 더하여 모델이 상대적 또는 절대적 위치를 인지할 수 있도록 한다.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local poitin encoding을 통해 더 장기적인 테스크에 대응,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T가 너무 길다면?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최종 z 벡터는 Linear Layer를 통과해 action으로 project한다.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8a6a82577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8a6a8257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T_i: i</a:t>
            </a:r>
            <a:r>
              <a:rPr lang="ko"/>
              <a:t>번째  actuator에 적용되는 토크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d_i: 는 제한률로, 1은 완전한 고장을 의미한다.(생성할 수 있는 토크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a7a30b9f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a7a30b9f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</a:t>
            </a:r>
            <a:r>
              <a:rPr lang="ko"/>
              <a:t>번째 조인트가 손상된 시나리오에 대한 policy를 다음과 같이 설명함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알고리즘으로는 </a:t>
            </a:r>
            <a:r>
              <a:rPr lang="ko" u="sng">
                <a:solidFill>
                  <a:schemeClr val="hlink"/>
                </a:solidFill>
                <a:hlinkClick r:id="rId2"/>
              </a:rPr>
              <a:t>PPO가 </a:t>
            </a:r>
            <a:r>
              <a:rPr lang="ko"/>
              <a:t>사용됨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진행한 이유는 정책 탐색 범위를 좁히기 위함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제한을 안하면 너무 많은 탐색이 필요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a7a30b9f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a7a30b9f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degradation: </a:t>
            </a:r>
            <a:r>
              <a:rPr lang="ko"/>
              <a:t>열화, 시간이 지남에 따라 더 악화됨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d: 제한률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a7a30b9f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8a7a30b9f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degradation: 열화, 시간이 지남에 따라 더 악화됨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정보를 이용해서 Actuattor Degradation Adaptation Transformer를 학습함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a7a30b9f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8a7a30b9f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degradation: 열화, 시간이 지남에 따라 더 악화됨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정보를 이용해서 Actuattor Degradation Adaptation Transformer를 학습함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e48ab069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e48ab069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fault tolerance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80e91eae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80e91eae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(s, d, a)</a:t>
            </a:r>
            <a:r>
              <a:rPr lang="ko"/>
              <a:t>가 하나의 토큰단위로, 이 정보가 임베딩 되어 각각 transformer의 q, k, v를 생성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토큰화 불필요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Adapt 모델의 입력 시퀀스는 특정 길이의 과거 정보들로 구성됨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(0)~(t)와 같은 시퀀스를 입력 받는다.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각 시퀀스 요소가 임베딩 과정을 거쳐 하나의 벡터로 변환된다.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이 벡터가 어텐션 레이어의 입력이 되고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DT는 원래 (상태, 행동)이고, 논문에서 액추에이터 손상률을 포함하도록 확장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q, k 간의 내적을 연산해 어떤 정보와 관련성이 높은지 수치화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어텐션 가중치 정규화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소프트맥스 함수를 통해 0~1사이의 확률 분포(어텐션 가중치)로 변환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가중 합을 통한 컨텍스트 형성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과거 시점 j의 값 벡터 v_j에 해당 어텐션 가중치를 곱하고 모두 더해 z_i는 과거 시퀀스로부터 선별되고 가중치가 적용된 컨텍스트 정보가 된다.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이때, 요소들의 순서 정보를 주입하기 위해 위치 인코딩을 적용한다.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k의 값이 낮다: 파형이 길게 늘어지고, 먼 거리를 의미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k의 값이 크가: 파형이 짧아 가까운 거리를 인코딩하는데 사용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순서 정보를 임베딩 벡터해 더하여 모델이 상대적 또는 절대적 위치를 인지할 수 있도록 한다.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local poitin encoding을 통해 더 장기적인 테스크에 대응,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T가 너무 길다면?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최종 z 벡터는 Linear Layer를 통과해 action으로 project한다.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1059c73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81059c73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토크의 제한률을 obs로 넣었기 때문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고유수용성 정보만으로 제한률을 예측해야 함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81059c738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81059c738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1059c738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81059c738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8aac4794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8aac4794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81ac1139ce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81ac1139ce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POMDP: Partially Observable Markov Decision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ㄴ 제한된 정보만으로 의사결정을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Asymmetric Actor-Critic 아키텍처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ㄴ 가치 함수는 Privileged 정보를 받아 현재 action의 가치를 평가함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ㄴ policy는 로봇의 행동 action 출력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ㄴ Actor, Critic은 PPO로 최적화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8aac47947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8aac4794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FEM: Failure estimation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Context vector</a:t>
            </a:r>
            <a:r>
              <a:rPr lang="ko"/>
              <a:t>에 Joint fault vector정보를 포함시키기 위해 변조 모델을 통해 변조 파라미터인 람다를 구해 잠재 벡터 z를 변형한다.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history가 입력되어 선형 속도, 고장난 actuator, z를 예측함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8aac47947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8aac47947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BCE: Binary cross entropy </a:t>
            </a:r>
            <a:r>
              <a:rPr lang="ko"/>
              <a:t>손실함수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이진 추정에 대한 예측 확률을 최적화함. 왜냐? 고장난 actuator를 특정하기 때문!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1이면 문제가 있다. 0이면 문제가 없다로 추정함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8aac47947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8aac47947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81ac1139c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81ac1139c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e48ab06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e48ab06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Fault tolerance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1ac1139c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1ac1139c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연산에 사용되는 상수가 고정되어 틀린 경우가 많음 (가령 주변 온도, 24도를 가정)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좀더 어려운 task로 확장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81ac1139ce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81ac1139c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LaTeX Code로 표현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81ac1139ce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81ac1139ce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차 열 모델을 이용해 모터 코어 온도를 추정하겠다.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 가중치를 파라미터 P1~P5 곱하여 물리 가중치 W1~5를 조절하겠다.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지수함수이므로, 파라미터가 0이면 이전 2차 열모델 수식과 동일하다.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물리 가중치의 그 크기를 조절하는 것이므로, 파라미터의 변화를 통해  모터의 이상을 감지할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h1, h2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81e157c1d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81e157c1d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0.02</a:t>
            </a:r>
            <a:r>
              <a:rPr lang="ko"/>
              <a:t>초간격으로 코어 온도(c_1)를 추정함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이때, c1, c2, f의 현재 값이 필요함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8aac47947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8aac4794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t_data </a:t>
            </a:r>
            <a:r>
              <a:rPr lang="ko"/>
              <a:t>간격마다 c1과 c2를 축적한다.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N_batch </a:t>
            </a:r>
            <a:r>
              <a:rPr lang="ko"/>
              <a:t>수의 데이터 배치를 사용한다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N_seq는 30초 간격으로 생성되니, 30초 간격마다 업데이트 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단, 초반 30*10초 동안은 업데이트 되지 않는다.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ㄴ 그 이유는 초기 권선 온도가 하우징의 센서까지 도달하는데 걸리는 시간이 필요하기 때문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시점 k에서의 하우징 온도 N_seq를 이용해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batch 수만큼 계산된 그라디언트의 평균을 사용해 파라미터를 업데이트 한다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81e157c1db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81e157c1db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이상 감지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P1~5가 물리적 의미를 가지므로, 변화를 통해 이상을 감지할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RMSE(root mean squared error)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P5는 주변 온도이고, 항상 변할 수 있기 때문에 g에 사용되지 않는다.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이는 한 번 업데이트된 후에 실행되어야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네 가지 파라미터를 표시하고 모니터링하며 이상을 감지할 수 있다. (근데 시간이 많이 걸림요)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81e157c1db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81e157c1db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Thermal Controller</a:t>
            </a:r>
            <a:r>
              <a:rPr lang="ko"/>
              <a:t>는 로봇의 출력을 동적으로 관리하여 모터 온도를 제어한다.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열 제어기의 목표는 모터 코어 온도를 최대 온도에 가능한 빠르게 도달시키고, 그 온도를 안정적으로 유지할 수 있는 최대 장력 시퀀스(f_limit)를 계산하는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-&gt; f_limit가 파라미터이다. (학습 대상)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현재 온도가 낮아? 더 큰 장력 허용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c1_max에 수렴했어? 낮은 장력 허용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 학습으로 업데이트된 열 모델을 이용해 미래의 c1 변화를 예측한다. c1이 c1max에 빠르게 수렴하고 유지되도록 하는 flimit 시퀀스 최적화한다.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f_k는 k시점에서 모터가 낼 수 있는 최대 장력(f_limit_k)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이를 통해 계산된 c1이 max에 얼마나 도달했는지 계산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flimit가 부드럽게 제한되기 위해 0에 f_limit의 각 값들이 가능한 0에 가깝게 유지되도록 하는 값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안정성 확보를 위함이라고 나옴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f_limit 값이 너무 커지거나 갑자기 크게 변하는 것을 막아 안정성을 높인다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그럼 이전 시퀀스의 차이를 쓰면 되는거 아니냐?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/>
              <a:t>예비 실험을 통해 불안정성을 확인했고, 이를 막고자 다음과 같은 수식을 이용함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81e157c1db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81e157c1db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Thermal Controller는 로봇의 출력을 동적으로 관리하여 모터 온도를 제어한다.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열 제어기의 목표는 모터 코어 온도를 최대 온도에 가능한 빠르게 도달시키고, 그 온도를 안정적으로 유지할 수 있는 최대 장력 시퀀스(f_limit)를 계산하는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-&gt; f_limit가 파라미터이다. (학습 대상)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현재 온도가 낮아? 더 큰 장력 허용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c1_max에 수렴했어? 낮은 장력 허용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 학습으로 업데이트된 열 모델을 이용해 미래의 c1 변화를 예측한다. c1이 c1max에 빠르게 수렴하고 유지되도록 하는 flimit 시퀀스를 백프로파게이션을 통해 최적화한다.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f_k는 k시점에서 모터가 낼 수 있는 최대 장력(f_limit_k)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8c31dd51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8c31dd51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c31dd51f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c31dd51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연산에 사용되는 상수가 고정되어 틀린 경우가 많음 (가령 주변 온도, 24도를 가정)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좀더 어려운 task로 확장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ee85e14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ee85e14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Fault tolerance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c31dd51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8c31dd51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LaTeX Code로 표현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8c31dd51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8c31dd51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2차 열 모델을 이용해 모터 코어 온도를 추정하겠다.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 가중치를 파라미터 P1~P5 곱하여 물리 가중치 W1~5를 조절하겠다.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지수함수이므로, 파라미터가 0이면 이전 2차 열모델 수식과 동일하다.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물리 가중치의 그 크기를 조절하는 것이므로, 파라미터의 변화를 통해  모터의 이상을 감지할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h1, h2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8c31dd51f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8c31dd51f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0.02초간격으로 코어 온도(c_1)를 추정함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이때, c1, c2, f의 현재 값이 필요함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c31dd51f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8c31dd51f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t_data 간격마다 c1과 c2를 축적한다.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N_batch 수의 데이터 배치를 사용한다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N_seq는 30초 간격으로 생성되니, 30초 간격마다 업데이트 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단, 초반 30*10초 동안은 업데이트 되지 않는다.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ㄴ 그 이유는 초기 권선 온도가 하우징의 센서까지 도달하는데 걸리는 시간이 필요하기 때문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시점 k에서의 하우징 온도 N_seq를 이용해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batch 수만큼 계산된 그라디언트의 평균을 사용해 파라미터를 업데이트 한다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8c31dd51f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8c31dd51f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이상 감지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P1~5가 물리적 의미를 가지므로, 변화를 통해 이상을 감지할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RMSE(root mean squared error)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P5는 주변 온도이고, 항상 변할 수 있기 때문에 g에 사용되지 않는다.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이는 한 번 업데이트된 후에 실행되어야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네 가지 파라미터를 표시하고 모니터링하며 이상을 감지할 수 있다. (근데 시간이 많이 걸림요)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8c31dd51f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8c31dd51f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Thermal Controller는 로봇의 출력을 동적으로 관리하여 모터 온도를 제어한다.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열 제어기의 목표는 모터 코어 온도를 최대 온도에 가능한 빠르게 도달시키고, 그 온도를 안정적으로 유지할 수 있는 최대 장력 시퀀스(f_limit)를 계산하는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-&gt; f_limit가 파라미터이다. (학습 대상)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현재 온도가 낮아? 더 큰 장력 허용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c1_max에 수렴했어? 낮은 장력 허용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 학습으로 업데이트된 열 모델을 이용해 미래의 c1 변화를 예측한다. c1이 c1max에 빠르게 수렴하고 유지되도록 하는 flimit 시퀀스 최적화한다.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f_k는 k시점에서 모터가 낼 수 있는 최대 장력(f_limit_k)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이를 통해 계산된 c1이 max에 얼마나 도달했는지 계산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flimit가 부드럽게 제한되기 위해 0에 f_limit의 각 값들이 가능한 0에 가깝게 유지되도록 하는 값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안정성 확보를 위함이라고 나옴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f_limit 값이 너무 커지거나 갑자기 크게 변하는 것을 막아 안정성을 높인다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ko"/>
              <a:t>그럼 이전 시퀀스의 차이를 쓰면 되는거 아니냐?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ko"/>
              <a:t>예비 실험을 통해 불안정성을 확인했고, 이를 막고자 다음과 같은 수식을 이용함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8c31dd51f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8c31dd51f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Thermal Controller는 로봇의 출력을 동적으로 관리하여 모터 온도를 제어한다.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열 제어기의 목표는 모터 코어 온도를 최대 온도에 가능한 빠르게 도달시키고, 그 온도를 안정적으로 유지할 수 있는 최대 장력 시퀀스(f_limit)를 계산하는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-&gt; f_limit가 파라미터이다. (학습 대상)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현재 온도가 낮아? 더 큰 장력 허용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c1_max에 수렴했어? 낮은 장력 허용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 학습으로 업데이트된 열 모델을 이용해 미래의 c1 변화를 예측한다. c1이 c1max에 빠르게 수렴하고 유지되도록 하는 flimit 시퀀스를 백프로파게이션을 통해 최적화한다.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f_k는 k시점에서 모터가 낼 수 있는 최대 장력(f_limit_k)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81e157c1db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81e157c1d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81e157c1db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81e157c1db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연산에 사용되는 상수가 고정되어 틀린 경우가 많음 (가령 주변 온도, 24도를 가정)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좀더 어려운 task로 확장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81e157c1db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81e157c1db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연산에 사용되는 상수가 고정되어 틀린 경우가 많음 (가령 주변 온도, 24도를 가정)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좀더 어려운 task로 확장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a7a30b9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a7a30b9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Fault tolerance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81e157c1db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81e157c1db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81e157c1db_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81e157c1db_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연산에 사용되는 상수가 고정되어 틀린 경우가 많음 (가령 주변 온도, 24도를 가정)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좀더 어려운 task로 확장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외란 대응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81e157c1db_4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81e157c1db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모터가 차가운 것은 문제가 되지 않지만, 뜨거워지기 시작하면 점진적으로 제어해야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최적 온도를 초과할 때부터 곡선 형태로 보상을 점차 감소시킨다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81e157c1db_4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81e157c1db_4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PTSM-Net </a:t>
            </a:r>
            <a:r>
              <a:rPr lang="ko"/>
              <a:t>추가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81e157c1db_4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81e157c1db_4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PTSM</a:t>
            </a:r>
            <a:r>
              <a:rPr lang="ko"/>
              <a:t>은 뭐냐? 미래 온도 예측기. RNN 계열을 통해 잠재 벡터를 생성하고 이걸 MLP Layer를 통해 미래 온도 예측</a:t>
            </a:r>
            <a:br>
              <a:rPr lang="ko"/>
            </a:br>
            <a:r>
              <a:rPr lang="ko"/>
              <a:t>RNN Layer: 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MLP: predictor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처음 시작 -&gt; 온도가 낮아, 최적 온도로 급격하게 오를텐데 (그럼 이것도 그냥 최적 온도에 가우시안 분포를 이용하면 되지 않을까?)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리워드, 온도를 오래 했을 때 최적을 어떻게 구성을 해보겠냐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시간에 따른 온도의 적분 값이 낮아야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미래는 적분값을 예측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기존거랑 다른건 뭐다, baseline 시험를 쪼개서 하나하나 검증해봐라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77c8383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77c8383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잠재 벡터를 통해 미래 시점 O_{k}를 예측하는 Decoder network를 통해 학습?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877c83839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877c83839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877c83839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877c83839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877c83839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877c83839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ee85e14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ee85e14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ee85e148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ee85e148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고장 허용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a6a8257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a6a8257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Fall </a:t>
            </a:r>
            <a:r>
              <a:rPr lang="ko"/>
              <a:t>또한 Fault로 볼 수 있다. 학습 프레임 워크 구성과 Reward 구성을 중점으로 살펴봄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32.png"/><Relationship Id="rId7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32.png"/><Relationship Id="rId7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150" y="0"/>
            <a:ext cx="9144000" cy="6015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76200">
              <a:srgbClr val="595959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447000"/>
            <a:ext cx="85206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3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Weekly Report 2025-09-23</a:t>
            </a:r>
            <a:endParaRPr b="1" sz="5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2661775"/>
            <a:ext cx="85206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chemeClr val="dk1"/>
                </a:solidFill>
                <a:highlight>
                  <a:srgbClr val="FFFFFF"/>
                </a:highlight>
              </a:rPr>
              <a:t>Written on Sep. 22, 2025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rgbClr val="000000"/>
                </a:solidFill>
                <a:highlight>
                  <a:srgbClr val="FFFFFF"/>
                </a:highlight>
              </a:rPr>
              <a:t>Presenter : </a:t>
            </a:r>
            <a:r>
              <a:rPr i="1" lang="ko" sz="2800">
                <a:highlight>
                  <a:srgbClr val="FFFFFF"/>
                </a:highlight>
              </a:rPr>
              <a:t>EunwooSong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highlight>
                  <a:srgbClr val="FFFFFF"/>
                </a:highlight>
              </a:rPr>
              <a:t>song200348@gmail.com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361375" y="140805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>
            <a:off x="361375" y="243010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079075" y="2452175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4A86E8"/>
                </a:solidFill>
              </a:rPr>
              <a:t>Fault </a:t>
            </a:r>
            <a:r>
              <a:rPr i="1" lang="ko">
                <a:solidFill>
                  <a:srgbClr val="4A86E8"/>
                </a:solidFill>
              </a:rPr>
              <a:t>tolerance</a:t>
            </a:r>
            <a:endParaRPr i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Problems</a:t>
            </a:r>
            <a:endParaRPr b="1" sz="2500"/>
          </a:p>
        </p:txBody>
      </p:sp>
      <p:sp>
        <p:nvSpPr>
          <p:cNvPr id="146" name="Google Shape;146;p2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50" name="Google Shape;150;p22" title="제목 없는 비디오 - Clipchamp로 제작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798" y="1318181"/>
            <a:ext cx="5990004" cy="33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</a:t>
            </a:r>
            <a:endParaRPr b="1" i="1" sz="2500"/>
          </a:p>
        </p:txBody>
      </p:sp>
      <p:sp>
        <p:nvSpPr>
          <p:cNvPr id="156" name="Google Shape;156;p2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75" y="1173825"/>
            <a:ext cx="8645850" cy="36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Discovery Policy Reward Function</a:t>
            </a:r>
            <a:endParaRPr b="1" i="1" sz="2500"/>
          </a:p>
        </p:txBody>
      </p:sp>
      <p:sp>
        <p:nvSpPr>
          <p:cNvPr id="167" name="Google Shape;167;p2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00" y="1289026"/>
            <a:ext cx="8640599" cy="18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Discovery Policy Reward Function</a:t>
            </a:r>
            <a:endParaRPr b="1" i="1" sz="2500"/>
          </a:p>
        </p:txBody>
      </p:sp>
      <p:sp>
        <p:nvSpPr>
          <p:cNvPr id="178" name="Google Shape;178;p25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138" y="1300025"/>
            <a:ext cx="4801331" cy="34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Result</a:t>
            </a:r>
            <a:endParaRPr b="1" i="1" sz="2500"/>
          </a:p>
        </p:txBody>
      </p:sp>
      <p:sp>
        <p:nvSpPr>
          <p:cNvPr id="188" name="Google Shape;188;p2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63" y="1300025"/>
            <a:ext cx="7981485" cy="34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Result</a:t>
            </a:r>
            <a:endParaRPr b="1" i="1" sz="2500"/>
          </a:p>
        </p:txBody>
      </p:sp>
      <p:sp>
        <p:nvSpPr>
          <p:cNvPr id="198" name="Google Shape;198;p2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02" name="Google Shape;202;p27" title="제목 없는 비디오 - Clipchamp로 제작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144" y="1294356"/>
            <a:ext cx="6119312" cy="34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00"/>
              <a:t>Dynamic Fall Recovery Control for Legged Robots via Reinforcement Learning </a:t>
            </a:r>
            <a:endParaRPr b="1" sz="2300"/>
          </a:p>
        </p:txBody>
      </p:sp>
      <p:sp>
        <p:nvSpPr>
          <p:cNvPr id="208" name="Google Shape;208;p28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Abstract</a:t>
            </a:r>
            <a:endParaRPr b="1" i="1" sz="2500"/>
          </a:p>
        </p:txBody>
      </p:sp>
      <p:sp>
        <p:nvSpPr>
          <p:cNvPr id="217" name="Google Shape;217;p2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다족 보행 로봇은 실제 환경에서 넘어지는 것이 불가피하다.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의도치 않은 종료 없이 넘어짐으로부터 동적으로 회복하는 것이 중요하다.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기존 방식은 복잡한 내외부 접촉 문제를 해결하는 데 어려움을 겪고, 동적으로 회복하기 위한 복잡한 운동 기술을 습득하기 어렵다는 한계가 있다.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Learning-based state estimator와 proprioceptive history policy를 결합한 새로운 DRL 프레임 워크를 제안한다.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동적인 넘어짐 회복이 가능하도록 로봇을 훈련시킨다.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</a:t>
            </a:r>
            <a:endParaRPr b="1" i="1" sz="2500"/>
          </a:p>
        </p:txBody>
      </p:sp>
      <p:sp>
        <p:nvSpPr>
          <p:cNvPr id="227" name="Google Shape;227;p3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700" y="1300025"/>
            <a:ext cx="6669811" cy="34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Teacher Policy </a:t>
            </a:r>
            <a:r>
              <a:rPr b="1" lang="ko" sz="2500"/>
              <a:t>Training</a:t>
            </a:r>
            <a:endParaRPr b="1" i="1" sz="2500"/>
          </a:p>
        </p:txBody>
      </p:sp>
      <p:sp>
        <p:nvSpPr>
          <p:cNvPr id="237" name="Google Shape;237;p31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 rotWithShape="1">
          <a:blip r:embed="rId4">
            <a:alphaModFix/>
          </a:blip>
          <a:srcRect b="51297" l="0" r="51133" t="0"/>
          <a:stretch/>
        </p:blipFill>
        <p:spPr>
          <a:xfrm>
            <a:off x="5282475" y="1255125"/>
            <a:ext cx="3259250" cy="16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rabi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teacher policy는 무작위로 생성된 지형에서</a:t>
            </a:r>
            <a:b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무작위 교란을 통해 RL로 학습된다.</a:t>
            </a:r>
            <a:b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</a:b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rabi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Sim 내부에서 알수 있는 이상적인 값,</a:t>
            </a:r>
            <a:b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Privileged </a:t>
            </a: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info에 접근해 실제 로봇이 직면할</a:t>
            </a:r>
            <a:b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수 있는 모든 불확실성에 대처할 수 있도록 학습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Index</a:t>
            </a:r>
            <a:endParaRPr b="1" sz="2000"/>
          </a:p>
        </p:txBody>
      </p:sp>
      <p:sp>
        <p:nvSpPr>
          <p:cNvPr id="68" name="Google Shape;68;p1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45225" y="1147625"/>
            <a:ext cx="8520600" cy="3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Fault tolerance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관련 논문 공유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연구 방향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TODO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rabi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로봇 상태 변수를 출력하는 state estimator를</a:t>
            </a:r>
            <a:b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학습한다. 학습 데이터는 teacher policy를 </a:t>
            </a:r>
            <a:b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이용해 수집한다.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lphaL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teacher policy를 통해 다음 데이터를</a:t>
            </a:r>
            <a:b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추출한다.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romanL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o_t(obs): proprioceptive obs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romanL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s_t(ground truth state): v_t, f_t를 기록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v_t: 실제 선형 속도, f_t: 발 접촉 상태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AutoNum type="arabicPeriod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실제 로봇과 동일한 제약 조건을 가진다.</a:t>
            </a:r>
            <a:b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Privileged info에 접근할 수 없으며, 로봇에</a:t>
            </a:r>
            <a:b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</a:b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장착된 proprioceptive observations만을</a:t>
            </a:r>
            <a:b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</a:b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사용한다.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</p:txBody>
      </p:sp>
      <p:sp>
        <p:nvSpPr>
          <p:cNvPr id="248" name="Google Shape;248;p3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State estimator training</a:t>
            </a:r>
            <a:endParaRPr b="1" i="1" sz="2500"/>
          </a:p>
        </p:txBody>
      </p:sp>
      <p:sp>
        <p:nvSpPr>
          <p:cNvPr id="249" name="Google Shape;249;p3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4">
            <a:alphaModFix/>
          </a:blip>
          <a:srcRect b="52135" l="47669" r="3464" t="-837"/>
          <a:stretch/>
        </p:blipFill>
        <p:spPr>
          <a:xfrm>
            <a:off x="5472550" y="1194650"/>
            <a:ext cx="3675049" cy="18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00"/>
              <a:t>Adaptive Control Strategy for Quadruped Robots in Actuator Degradation Scenarios</a:t>
            </a:r>
            <a:endParaRPr b="1" sz="2300"/>
          </a:p>
        </p:txBody>
      </p:sp>
      <p:sp>
        <p:nvSpPr>
          <p:cNvPr id="259" name="Google Shape;259;p33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Quadruped 로봇은 극한 환경에 대해 강한 적응성을 가지고 있지만, 결함이 발생할 수 있다.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결함 중 가장 대표적으로 장치 노후화 또는 예상치 못한 운영 이벤트와 같은 요인으로 액추에이터 손상이다.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teacher-student 프레임워크인 Actuator Degradation Adaptation Transformer를 제안한다.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268" name="Google Shape;268;p3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Abstract</a:t>
            </a:r>
            <a:endParaRPr b="1" i="1" sz="2500"/>
          </a:p>
        </p:txBody>
      </p:sp>
      <p:sp>
        <p:nvSpPr>
          <p:cNvPr id="269" name="Google Shape;269;p3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3" y="3736013"/>
            <a:ext cx="89439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Attention은 장거리 종속성과 관련성을 캡처해 순차적 의사 결정 문제를 효과적으로 해결한다.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강화 학습(RL) 문제를 조건부 시퀀스 모델링 프레임워크로 추상화한 후, Decision Transformer(DT)를 제안함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자기 회귀 모델을 활용해 DT는 과거 상태-행동 시퀀스 및 예상 수익을 기반으로 행동을 예측한다.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279" name="Google Shape;279;p35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Preliminaries - Decision Transformer</a:t>
            </a:r>
            <a:endParaRPr b="1" i="1" sz="2500"/>
          </a:p>
        </p:txBody>
      </p:sp>
      <p:sp>
        <p:nvSpPr>
          <p:cNvPr id="280" name="Google Shape;280;p35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Preliminaries </a:t>
            </a:r>
            <a:r>
              <a:rPr b="1" lang="ko" sz="2500"/>
              <a:t>- Decision Transformer</a:t>
            </a:r>
            <a:endParaRPr b="1" i="1" sz="2500"/>
          </a:p>
        </p:txBody>
      </p:sp>
      <p:sp>
        <p:nvSpPr>
          <p:cNvPr id="289" name="Google Shape;289;p3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9050"/>
            <a:ext cx="53244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09675"/>
            <a:ext cx="62865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300" name="Google Shape;300;p3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RL</a:t>
            </a:r>
            <a:endParaRPr b="1" i="1" sz="2500"/>
          </a:p>
        </p:txBody>
      </p:sp>
      <p:sp>
        <p:nvSpPr>
          <p:cNvPr id="301" name="Google Shape;301;p3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25" y="1300025"/>
            <a:ext cx="2734150" cy="44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0741" y="1300026"/>
            <a:ext cx="1103073" cy="4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3476" y="1418088"/>
            <a:ext cx="3073476" cy="3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025" y="2053426"/>
            <a:ext cx="4109576" cy="28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12개 actuator 중 하나가 고장된 시나리오를 학습한다.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기존의 expert motion을 모방한다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314" name="Google Shape;314;p3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Teacher Policy</a:t>
            </a:r>
            <a:endParaRPr b="1" i="1" sz="2500"/>
          </a:p>
        </p:txBody>
      </p:sp>
      <p:sp>
        <p:nvSpPr>
          <p:cNvPr id="315" name="Google Shape;315;p3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225" y="2500175"/>
            <a:ext cx="3215425" cy="6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 rotWithShape="1">
          <a:blip r:embed="rId5">
            <a:alphaModFix/>
          </a:blip>
          <a:srcRect b="47813" l="0" r="0" t="0"/>
          <a:stretch/>
        </p:blipFill>
        <p:spPr>
          <a:xfrm>
            <a:off x="5037375" y="2673900"/>
            <a:ext cx="3589575" cy="19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p: probability of degradation(0.02, 2%)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손상이 더 진행된다면 d^i_{t-1} 보다 더 큰 값으로 균등분포에서 무작위 값 추출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δ: reset threshold(0.0001)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손상률이 거의 1에 가까워졌을 때, 0~0.5 값으로 초기화 진행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o.w.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해당사항이 없다면, 이전 손상률을 동일하게 사용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326" name="Google Shape;326;p3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Data Collection</a:t>
            </a:r>
            <a:endParaRPr b="1" i="1" sz="2500"/>
          </a:p>
        </p:txBody>
      </p:sp>
      <p:sp>
        <p:nvSpPr>
          <p:cNvPr id="327" name="Google Shape;327;p3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00" y="1218475"/>
            <a:ext cx="37338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838" y="1194650"/>
            <a:ext cx="38766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τ^i: i번째 actuator가 손상된 시나리오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actuator가 12개이므로, 12개의 시나리오 고려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traj^i_n: i번째 시나리오에서의 n번째 trajectory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N은 20000으로 설정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각각의 traj은 (s, d, )     의 값으로 구성된다.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학습된 teacher policy에서 데이터를 생성함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338" name="Google Shape;338;p4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Data Collection</a:t>
            </a:r>
            <a:endParaRPr b="1" i="1" sz="2500"/>
          </a:p>
        </p:txBody>
      </p:sp>
      <p:sp>
        <p:nvSpPr>
          <p:cNvPr id="339" name="Google Shape;339;p4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00" y="1218475"/>
            <a:ext cx="37338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838" y="1194650"/>
            <a:ext cx="38766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3338" y="3992655"/>
            <a:ext cx="909721" cy="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7">
            <a:alphaModFix/>
          </a:blip>
          <a:srcRect b="0" l="0" r="0" t="47813"/>
          <a:stretch/>
        </p:blipFill>
        <p:spPr>
          <a:xfrm>
            <a:off x="5294400" y="2825100"/>
            <a:ext cx="3589575" cy="19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teacher의 action과 student의 action를 MSE를 이용해 손실을 계산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과거 시퀀스(s, d, a)를 보고 미래의 a 예측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T가 매우 길다면, t값이 커질 수 있기 때문에 입력 시퀀스의 컨텍스트 길이 T_c 내의 상대적인 위치로 제한한다.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t는 [0, Tc)의 범위를 가진다 (논문에서는 20으로 제한)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352" name="Google Shape;352;p41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ADAPT Framwork</a:t>
            </a:r>
            <a:endParaRPr b="1" i="1" sz="2500"/>
          </a:p>
        </p:txBody>
      </p:sp>
      <p:sp>
        <p:nvSpPr>
          <p:cNvPr id="353" name="Google Shape;353;p41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609" y="1194650"/>
            <a:ext cx="5749975" cy="11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000"/>
              <a:t>Fault tolerance</a:t>
            </a:r>
            <a:endParaRPr b="1" sz="3000"/>
          </a:p>
        </p:txBody>
      </p:sp>
      <p:sp>
        <p:nvSpPr>
          <p:cNvPr id="78" name="Google Shape;78;p15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DT(Decision Transformer)</a:t>
            </a:r>
            <a:endParaRPr b="1" i="1" sz="2500"/>
          </a:p>
        </p:txBody>
      </p:sp>
      <p:sp>
        <p:nvSpPr>
          <p:cNvPr id="363" name="Google Shape;363;p4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4">
            <a:alphaModFix/>
          </a:blip>
          <a:srcRect b="0" l="0" r="0" t="61456"/>
          <a:stretch/>
        </p:blipFill>
        <p:spPr>
          <a:xfrm>
            <a:off x="235500" y="1364000"/>
            <a:ext cx="4572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36700"/>
            <a:ext cx="53244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27325"/>
            <a:ext cx="62865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Result &amp; Limitation</a:t>
            </a:r>
            <a:endParaRPr b="1" i="1" sz="2500"/>
          </a:p>
        </p:txBody>
      </p:sp>
      <p:sp>
        <p:nvSpPr>
          <p:cNvPr id="375" name="Google Shape;375;p4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제어에 그 초점을 맞추었기때문에, 결함을 감지하는 능력(fault detection methods)이 필요함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380" name="Google Shape;380;p43"/>
          <p:cNvPicPr preferRelativeResize="0"/>
          <p:nvPr/>
        </p:nvPicPr>
        <p:blipFill rotWithShape="1">
          <a:blip r:embed="rId4">
            <a:alphaModFix/>
          </a:blip>
          <a:srcRect b="-2340" l="0" r="0" t="2340"/>
          <a:stretch/>
        </p:blipFill>
        <p:spPr>
          <a:xfrm>
            <a:off x="64750" y="1205600"/>
            <a:ext cx="8908877" cy="267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/>
              <a:t>DreamFLEX: Learning Fault-Aware Quadrupedal Locomotion Controller for Anomaly Situation in Rough Terrains</a:t>
            </a:r>
            <a:endParaRPr b="1" sz="2200"/>
          </a:p>
        </p:txBody>
      </p:sp>
      <p:sp>
        <p:nvSpPr>
          <p:cNvPr id="386" name="Google Shape;386;p44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DRL의 발전으로 복잡한 환경에서의 복잡한 동작(낙상 회복, 역동적 움직임 등)이 가능해졌지만, 잠재적인 하드웨어 고장을 고려하지 않고 정상적인 조건만을 가정한다.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모터 과열 또는 갑작스러운 외부 충격으로 인해 발생하는 관절 잠김과 같은 하드웨어 고장이 발생할 수 있다.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로봇의 고유 수용성 정보만으로 로봇의 상태와(정상 or 결함)과 고장 지점을 추정한다. 이 정보를 이용해 보행 패턴을 변경한다.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395" name="Google Shape;395;p45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Abstract</a:t>
            </a:r>
            <a:endParaRPr b="1" i="1" sz="2500"/>
          </a:p>
        </p:txBody>
      </p:sp>
      <p:sp>
        <p:nvSpPr>
          <p:cNvPr id="396" name="Google Shape;396;p45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주어진 환경에서 에이전트가 최적의 행동을 선택하는 방법을 학습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policy, value를 동시에 학습하는 형태로 구성되어 있다.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Actor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에이전트의 행동을 결정하는 policy를 학습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주어진 state에서 어떤 action을 선택해야 할지를 결정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Critic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주어진 state에서의 가치를 학습.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주어진 상태에서의 기대값, 또는 평균적인 보상을 추정하는 함수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선택한 행동의 가치를 평가하고, 이를 통해 행동의 가치를 업데이트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405" name="Google Shape;405;p4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Preliminaries - Actor-Critic</a:t>
            </a:r>
            <a:endParaRPr b="1" i="1" sz="2500"/>
          </a:p>
        </p:txBody>
      </p:sp>
      <p:sp>
        <p:nvSpPr>
          <p:cNvPr id="406" name="Google Shape;406;p4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09" name="Google Shape;409;p4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DreamFLEX</a:t>
            </a:r>
            <a:endParaRPr b="1" i="1" sz="2500"/>
          </a:p>
        </p:txBody>
      </p:sp>
      <p:sp>
        <p:nvSpPr>
          <p:cNvPr id="415" name="Google Shape;415;p4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18" name="Google Shape;418;p4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 rotWithShape="1">
          <a:blip r:embed="rId4">
            <a:alphaModFix/>
          </a:blip>
          <a:srcRect b="0" l="0" r="2276" t="0"/>
          <a:stretch/>
        </p:blipFill>
        <p:spPr>
          <a:xfrm>
            <a:off x="371900" y="1300025"/>
            <a:ext cx="8407401" cy="33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FEMNet</a:t>
            </a:r>
            <a:endParaRPr b="1" i="1" sz="2500"/>
          </a:p>
        </p:txBody>
      </p:sp>
      <p:sp>
        <p:nvSpPr>
          <p:cNvPr id="425" name="Google Shape;425;p4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28" name="Google Shape;428;p4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0025"/>
            <a:ext cx="8839202" cy="321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FEMNet</a:t>
            </a:r>
            <a:endParaRPr b="1" i="1" sz="2500"/>
          </a:p>
        </p:txBody>
      </p:sp>
      <p:sp>
        <p:nvSpPr>
          <p:cNvPr id="435" name="Google Shape;435;p4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38" name="Google Shape;438;p4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439" name="Google Shape;439;p49"/>
          <p:cNvPicPr preferRelativeResize="0"/>
          <p:nvPr/>
        </p:nvPicPr>
        <p:blipFill rotWithShape="1">
          <a:blip r:embed="rId4">
            <a:alphaModFix/>
          </a:blip>
          <a:srcRect b="0" l="0" r="0" t="17600"/>
          <a:stretch/>
        </p:blipFill>
        <p:spPr>
          <a:xfrm>
            <a:off x="2467525" y="1206850"/>
            <a:ext cx="4208951" cy="12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375" y="2553025"/>
            <a:ext cx="19335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225" y="2621000"/>
            <a:ext cx="35337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500" y="3060825"/>
            <a:ext cx="24098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225" y="3508500"/>
            <a:ext cx="24003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225" y="3899037"/>
            <a:ext cx="491490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Result</a:t>
            </a:r>
            <a:endParaRPr b="1" i="1" sz="2500"/>
          </a:p>
        </p:txBody>
      </p:sp>
      <p:sp>
        <p:nvSpPr>
          <p:cNvPr id="450" name="Google Shape;450;p5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036" y="1183650"/>
            <a:ext cx="3981927" cy="36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/>
          <p:nvPr>
            <p:ph type="title"/>
          </p:nvPr>
        </p:nvSpPr>
        <p:spPr>
          <a:xfrm>
            <a:off x="235500" y="2135675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D0D0D"/>
                </a:solidFill>
                <a:highlight>
                  <a:srgbClr val="FFFFFF"/>
                </a:highlight>
              </a:rPr>
              <a:t>Estimation and Control of Motor Core Temperature with Online Learning of Thermal Model Parameters: Application to Musculoskeletal Humanoids</a:t>
            </a:r>
            <a:endParaRPr b="1" sz="2000"/>
          </a:p>
        </p:txBody>
      </p:sp>
      <p:sp>
        <p:nvSpPr>
          <p:cNvPr id="460" name="Google Shape;460;p51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소개</a:t>
            </a:r>
            <a:endParaRPr b="1" i="1" sz="2500"/>
          </a:p>
        </p:txBody>
      </p:sp>
      <p:sp>
        <p:nvSpPr>
          <p:cNvPr id="87" name="Google Shape;87;p1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실제 환경에서 자율적으로 장기간 작동하기 위해 예측 불가능한 고장(결함)과 손상에 대처할 수 있도록 Agent를 학습하는 것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Fault tolerance: 시스템의 특정 매개변수가 허용 가능한 값에서 벗어나는 고장에서 계속 작동하는 능력 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험지, 이물질 등으로 인한 잠김, 약화된 모터 등에 Agent가 대응해야 함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Abstract</a:t>
            </a:r>
            <a:endParaRPr b="1" sz="2000"/>
          </a:p>
        </p:txBody>
      </p:sp>
      <p:sp>
        <p:nvSpPr>
          <p:cNvPr id="469" name="Google Shape;469;p5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2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로봇의 연속적인 작동을 위해 모터 온도를 정확히 추정하고 관리하기 위한 Termal Model Parameters를 온라인으로 학습하여 Motor core temperature을 추정하는 방법 제안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연산에 사용되는 상수들이 고정된 것이 아닌, 변화하는 환경에 맞춰 온라인으로 parameter을 </a:t>
            </a: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최신화해 정확한 core-temperature을 예측하고, 이를 이용해 현재 온도에서의 최대 토크 값 내로 움직임을 제한한다.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73" name="Google Shape;473;p5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two-resistor thermal model (2-저항 열 모델)</a:t>
            </a:r>
            <a:endParaRPr b="1" sz="2000"/>
          </a:p>
        </p:txBody>
      </p:sp>
      <p:sp>
        <p:nvSpPr>
          <p:cNvPr id="479" name="Google Shape;479;p5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열 파라미터의 업데이트 필요성은 다음과 같다.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부착된 금속 부품으로의 열 방출, 주변 온도 오차, 모터의 열화 또는 손상 등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New와, Old에게 각각 200N의 부하를 걸었을 때 생기는 그래프는 다음과 같다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New: 새로운 모터, Old: 오래된 모터 (90초 이후 15℃ 차이를 보임)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482" name="Google Shape;482;p5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83" name="Google Shape;483;p5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484" name="Google Shape;4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446" y="2779221"/>
            <a:ext cx="4338626" cy="19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B. Proposed Termal Model</a:t>
            </a:r>
            <a:endParaRPr b="1" sz="2000"/>
          </a:p>
        </p:txBody>
      </p:sp>
      <p:sp>
        <p:nvSpPr>
          <p:cNvPr id="490" name="Google Shape;490;p5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4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학습을 통해 P1~P5를 학습하는 것, P_i가 0인 것은 기존 2저항 열모델과 동일하다.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13" y="2048863"/>
            <a:ext cx="44100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625" y="2180513"/>
            <a:ext cx="38100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235500" y="549725"/>
            <a:ext cx="873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C. Thermal Esimator: Estimation of Motor Core Temperature</a:t>
            </a:r>
            <a:endParaRPr b="1" sz="2000"/>
          </a:p>
        </p:txBody>
      </p:sp>
      <p:sp>
        <p:nvSpPr>
          <p:cNvPr id="502" name="Google Shape;502;p55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Δt_est = 0.02 (sec)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507" name="Google Shape;5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50" y="1420125"/>
            <a:ext cx="5603899" cy="4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Δt_data = 1.0 (sec)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N_seq = 30 (step)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N_batch = 10 (seq)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513" name="Google Shape;513;p5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D. Online Learning of Thermal Model</a:t>
            </a:r>
            <a:endParaRPr b="1" sz="2000"/>
          </a:p>
        </p:txBody>
      </p:sp>
      <p:sp>
        <p:nvSpPr>
          <p:cNvPr id="514" name="Google Shape;514;p5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518" name="Google Shape;5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87" y="1300025"/>
            <a:ext cx="5547675" cy="37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687" y="1774766"/>
            <a:ext cx="5547674" cy="41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687" y="2286994"/>
            <a:ext cx="8138799" cy="479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687" y="2943840"/>
            <a:ext cx="4951548" cy="74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527" name="Google Shape;527;p5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E. Anomaly Detection of Motors</a:t>
            </a:r>
            <a:endParaRPr b="1" sz="2000"/>
          </a:p>
        </p:txBody>
      </p:sp>
      <p:sp>
        <p:nvSpPr>
          <p:cNvPr id="528" name="Google Shape;528;p5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</a:t>
            </a:r>
            <a:endParaRPr/>
          </a:p>
        </p:txBody>
      </p:sp>
      <p:pic>
        <p:nvPicPr>
          <p:cNvPr id="529" name="Google Shape;5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532" name="Google Shape;5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25" y="1406901"/>
            <a:ext cx="7960301" cy="4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538" name="Google Shape;538;p5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F. Thermal Controller: Control of Motor Core Temperature</a:t>
            </a:r>
            <a:endParaRPr b="1" sz="2000"/>
          </a:p>
        </p:txBody>
      </p:sp>
      <p:sp>
        <p:nvSpPr>
          <p:cNvPr id="539" name="Google Shape;539;p5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42" name="Google Shape;542;p5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543" name="Google Shape;5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71" y="1396977"/>
            <a:ext cx="6778274" cy="4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571" y="1924250"/>
            <a:ext cx="6229571" cy="4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8"/>
          <p:cNvPicPr preferRelativeResize="0"/>
          <p:nvPr/>
        </p:nvPicPr>
        <p:blipFill rotWithShape="1">
          <a:blip r:embed="rId6">
            <a:alphaModFix/>
          </a:blip>
          <a:srcRect b="0" l="0" r="38740" t="0"/>
          <a:stretch/>
        </p:blipFill>
        <p:spPr>
          <a:xfrm>
            <a:off x="311746" y="2607979"/>
            <a:ext cx="7478764" cy="4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8"/>
          <p:cNvPicPr preferRelativeResize="0"/>
          <p:nvPr/>
        </p:nvPicPr>
        <p:blipFill rotWithShape="1">
          <a:blip r:embed="rId6">
            <a:alphaModFix/>
          </a:blip>
          <a:srcRect b="0" l="61631" r="0" t="0"/>
          <a:stretch/>
        </p:blipFill>
        <p:spPr>
          <a:xfrm>
            <a:off x="2187067" y="3179450"/>
            <a:ext cx="4684150" cy="4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46" y="3799952"/>
            <a:ext cx="7478774" cy="89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553" name="Google Shape;553;p5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F. Thermal Controller: Control of Motor Core Temperature</a:t>
            </a:r>
            <a:endParaRPr b="1" sz="2000"/>
          </a:p>
        </p:txBody>
      </p:sp>
      <p:sp>
        <p:nvSpPr>
          <p:cNvPr id="554" name="Google Shape;554;p5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57" name="Google Shape;557;p5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558" name="Google Shape;55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7" y="2009775"/>
            <a:ext cx="8520599" cy="174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0"/>
          <p:cNvSpPr txBox="1"/>
          <p:nvPr>
            <p:ph type="title"/>
          </p:nvPr>
        </p:nvSpPr>
        <p:spPr>
          <a:xfrm>
            <a:off x="235500" y="2135675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D0D0D"/>
                </a:solidFill>
                <a:highlight>
                  <a:srgbClr val="FFFFFF"/>
                </a:highlight>
              </a:rPr>
              <a:t>Estimation and Control of Motor Core Temperature with Online Learning of Thermal Model Parameters: Application to Musculoskeletal Humanoids</a:t>
            </a:r>
            <a:endParaRPr b="1" sz="2000"/>
          </a:p>
        </p:txBody>
      </p:sp>
      <p:sp>
        <p:nvSpPr>
          <p:cNvPr id="564" name="Google Shape;564;p60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67" name="Google Shape;567;p6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Abstract</a:t>
            </a:r>
            <a:endParaRPr b="1" sz="2000"/>
          </a:p>
        </p:txBody>
      </p:sp>
      <p:sp>
        <p:nvSpPr>
          <p:cNvPr id="573" name="Google Shape;573;p61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1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로봇의 연속적인 작동을 위해 모터 온도를 정확히 추정하고 관리하기 위한 Termal Model Parameters를 온라인으로 학습하여 Motor core temperature을 추정하는 방법 제안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연산에 사용되는 상수들이 고정된 것이 아닌, 변화하는 환경에 맞춰 온라인으로 parameter을 최신화해 정확한 core-temperature을 예측하고, 이를 이용해 현재 온도에서의 최대 토크 값 내로 움직임을 제한한다.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576" name="Google Shape;576;p6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77" name="Google Shape;577;p6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FTC(Fault tolerance controller)</a:t>
            </a:r>
            <a:endParaRPr b="1" i="1" sz="2500"/>
          </a:p>
        </p:txBody>
      </p:sp>
      <p:sp>
        <p:nvSpPr>
          <p:cNvPr id="97" name="Google Shape;97;p1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PFTC(Passive FTC)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설계 초기 단계에서 특정하고 식별된 고장을 처리하도록 미리 설계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고장에 따라 고정된 제어 로직을 따름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AFTC(Active FTC)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시스템 고장에 동적으로 반응하는 시스템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차이점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시스템 고장에 동적으로 반응하며, 실시간으로 제어 동작을 재구성하는 것에 차이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two-resistor thermal model (2-저항 열 모델)</a:t>
            </a:r>
            <a:endParaRPr b="1" sz="2000"/>
          </a:p>
        </p:txBody>
      </p:sp>
      <p:sp>
        <p:nvSpPr>
          <p:cNvPr id="583" name="Google Shape;583;p6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2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열 파라미터의 업데이트 필요성은 다음과 같다.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부착된 금속 부품으로의 열 방출, 주변 온도 오차, 모터의 열화 또는 손상 등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New와, Old에게 각각 200N의 부하를 걸었을 때 생기는 그래프는 다음과 같다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New: 새로운 모터, Old: 오래된 모터 (90초 이후 15℃ 차이를 보임)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586" name="Google Shape;586;p6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87" name="Google Shape;587;p6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588" name="Google Shape;5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446" y="2779221"/>
            <a:ext cx="4338626" cy="19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B. Proposed Termal Model</a:t>
            </a:r>
            <a:endParaRPr b="1" sz="2000"/>
          </a:p>
        </p:txBody>
      </p:sp>
      <p:sp>
        <p:nvSpPr>
          <p:cNvPr id="594" name="Google Shape;594;p6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3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학습을 통해 P1~P5를 학습하는 것, P_i가 0인 것은 기존 2저항 열모델과 동일하다.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597" name="Google Shape;597;p6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98" name="Google Shape;598;p6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599" name="Google Shape;5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13" y="2048863"/>
            <a:ext cx="44100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625" y="2180513"/>
            <a:ext cx="38100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4"/>
          <p:cNvSpPr txBox="1"/>
          <p:nvPr>
            <p:ph type="title"/>
          </p:nvPr>
        </p:nvSpPr>
        <p:spPr>
          <a:xfrm>
            <a:off x="235500" y="549725"/>
            <a:ext cx="873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C. Thermal Esimator: Estimation of Motor Core Temperature</a:t>
            </a:r>
            <a:endParaRPr b="1" sz="2000"/>
          </a:p>
        </p:txBody>
      </p:sp>
      <p:sp>
        <p:nvSpPr>
          <p:cNvPr id="606" name="Google Shape;606;p6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4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Δt_est = 0.02 (sec)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609" name="Google Shape;609;p6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10" name="Google Shape;610;p6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611" name="Google Shape;61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50" y="1420125"/>
            <a:ext cx="5603899" cy="4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Δt_data = 1.0 (sec)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N_seq = 30 (step)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N_batch = 10 (seq)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D. Online Learning of Thermal Model</a:t>
            </a:r>
            <a:endParaRPr b="1" sz="2000"/>
          </a:p>
        </p:txBody>
      </p:sp>
      <p:sp>
        <p:nvSpPr>
          <p:cNvPr id="618" name="Google Shape;618;p65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21" name="Google Shape;621;p6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622" name="Google Shape;62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87" y="1300025"/>
            <a:ext cx="5547675" cy="37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687" y="1774766"/>
            <a:ext cx="5547674" cy="41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687" y="2286994"/>
            <a:ext cx="8138799" cy="479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687" y="2943840"/>
            <a:ext cx="4951548" cy="74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6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631" name="Google Shape;631;p6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E. Anomaly Detection of Motors</a:t>
            </a:r>
            <a:endParaRPr b="1" sz="2000"/>
          </a:p>
        </p:txBody>
      </p:sp>
      <p:sp>
        <p:nvSpPr>
          <p:cNvPr id="632" name="Google Shape;632;p6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</a:t>
            </a:r>
            <a:endParaRPr/>
          </a:p>
        </p:txBody>
      </p:sp>
      <p:pic>
        <p:nvPicPr>
          <p:cNvPr id="633" name="Google Shape;6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35" name="Google Shape;635;p6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636" name="Google Shape;63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25" y="1406901"/>
            <a:ext cx="7960301" cy="4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7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642" name="Google Shape;642;p6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F. Thermal Controller: Control of Motor Core Temperature</a:t>
            </a:r>
            <a:endParaRPr b="1" sz="2000"/>
          </a:p>
        </p:txBody>
      </p:sp>
      <p:sp>
        <p:nvSpPr>
          <p:cNvPr id="643" name="Google Shape;643;p6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46" name="Google Shape;646;p6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647" name="Google Shape;6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71" y="1396977"/>
            <a:ext cx="6778274" cy="4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571" y="1924250"/>
            <a:ext cx="6229571" cy="4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7"/>
          <p:cNvPicPr preferRelativeResize="0"/>
          <p:nvPr/>
        </p:nvPicPr>
        <p:blipFill rotWithShape="1">
          <a:blip r:embed="rId6">
            <a:alphaModFix/>
          </a:blip>
          <a:srcRect b="0" l="0" r="38740" t="0"/>
          <a:stretch/>
        </p:blipFill>
        <p:spPr>
          <a:xfrm>
            <a:off x="311746" y="2607979"/>
            <a:ext cx="7478764" cy="4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7"/>
          <p:cNvPicPr preferRelativeResize="0"/>
          <p:nvPr/>
        </p:nvPicPr>
        <p:blipFill rotWithShape="1">
          <a:blip r:embed="rId6">
            <a:alphaModFix/>
          </a:blip>
          <a:srcRect b="0" l="61631" r="0" t="0"/>
          <a:stretch/>
        </p:blipFill>
        <p:spPr>
          <a:xfrm>
            <a:off x="2187067" y="3179450"/>
            <a:ext cx="4684150" cy="4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46" y="3799952"/>
            <a:ext cx="7478774" cy="89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/>
          <p:nvPr/>
        </p:nvSpPr>
        <p:spPr>
          <a:xfrm>
            <a:off x="245225" y="1147625"/>
            <a:ext cx="8520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657" name="Google Shape;657;p6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000"/>
              <a:t>Method - F. Thermal Controller: Control of Motor Core Temperature</a:t>
            </a:r>
            <a:endParaRPr b="1" sz="2000"/>
          </a:p>
        </p:txBody>
      </p:sp>
      <p:sp>
        <p:nvSpPr>
          <p:cNvPr id="658" name="Google Shape;658;p6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61" name="Google Shape;661;p6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662" name="Google Shape;6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7" y="2009775"/>
            <a:ext cx="8520599" cy="174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9"/>
          <p:cNvSpPr txBox="1"/>
          <p:nvPr>
            <p:ph type="title"/>
          </p:nvPr>
        </p:nvSpPr>
        <p:spPr>
          <a:xfrm>
            <a:off x="235500" y="2135675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Test</a:t>
            </a:r>
            <a:endParaRPr b="1" sz="2000"/>
          </a:p>
        </p:txBody>
      </p:sp>
      <p:sp>
        <p:nvSpPr>
          <p:cNvPr id="668" name="Google Shape;668;p69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1" name="Google Shape;671;p6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Test Env</a:t>
            </a:r>
            <a:endParaRPr b="1" sz="2000"/>
          </a:p>
        </p:txBody>
      </p:sp>
      <p:sp>
        <p:nvSpPr>
          <p:cNvPr id="677" name="Google Shape;677;p7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0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Agent obs 값으로 코어 온도 만을 추가했을 때, 토크가 제한되는 환경에 대응할 수 있는가?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단순 obs에 c_core 값을 추가해 Env에서 학습 진행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만약 유의미 하다면, 선행연구인 온라인 학습 기반 코어 온도 추정기를 통해 예측한 코어 온도를 관측값으로 넣어주면 잘 돌아감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680" name="Google Shape;680;p7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81" name="Google Shape;681;p7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1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Limit</a:t>
            </a:r>
            <a:endParaRPr b="1" sz="2000"/>
          </a:p>
        </p:txBody>
      </p:sp>
      <p:sp>
        <p:nvSpPr>
          <p:cNvPr id="687" name="Google Shape;687;p71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1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Sim2Real Gap이 더 커질 수 있다.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온도 시뮬레이션을 신뢰할 수 있는가?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신뢰할 수 없다면 어떻게 보안할 것인가?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실제 온라인 학습을 통하면 주변 온도 가중치(P5) 또한 업데이트가 될텐데, 이걸 시뮬레이션에서 처리할 수 있는가?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690" name="Google Shape;690;p7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91" name="Google Shape;691;p7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Fault-Tolerant Quadrupedal Locomotion</a:t>
            </a:r>
            <a:endParaRPr b="1" i="1" sz="2500"/>
          </a:p>
        </p:txBody>
      </p:sp>
      <p:sp>
        <p:nvSpPr>
          <p:cNvPr id="107" name="Google Shape;107;p1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4족 보행 로봇에서는 일반적으로 결함을 2가지로 분류한다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Locked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고정된 고장: 여전히 로봇을 지지하는 데 사용될 수 있다.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관절 각도가 잠긴 것이 이에 해당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Uncontrollable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고장난 관절이 자유롭게 움직여 제어 기능을 완전히 상실하고, 지지 역할도 할 수 없다.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약화된 모터가 이에 해당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2"/>
          <p:cNvSpPr txBox="1"/>
          <p:nvPr>
            <p:ph type="title"/>
          </p:nvPr>
        </p:nvSpPr>
        <p:spPr>
          <a:xfrm>
            <a:off x="235500" y="2135675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Conclusion</a:t>
            </a:r>
            <a:endParaRPr b="1" sz="2000"/>
          </a:p>
        </p:txBody>
      </p:sp>
      <p:sp>
        <p:nvSpPr>
          <p:cNvPr id="697" name="Google Shape;697;p72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00" name="Google Shape;700;p7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Limitations of Prior Research &amp; Our Method</a:t>
            </a:r>
            <a:endParaRPr b="1" sz="2000"/>
          </a:p>
        </p:txBody>
      </p:sp>
      <p:sp>
        <p:nvSpPr>
          <p:cNvPr id="706" name="Google Shape;706;p7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기존의 DRL 기반 제어기들은 예측하지 못한 외란에 대응하는 것에 초점을 맞췄다.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이러한 문제를 해결하기 위해 로봇의 미래 상태를 모터의 온도에 기반해 예측하고, 성능과 하드웨어 내구성 사이의 균형을 맞춘다.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과열에 대한 것도, 과열 상황이 발생한 뒤 생긴 토크 제한에 대응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선제적 건강 관리 프레임워크 제안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기존의 고장 후 대응 방식 -&gt; </a:t>
            </a: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예측가능한 </a:t>
            </a: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고장을 미리 예방하는 접근법이다.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2</a:t>
            </a: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족 보행은 추가로 지지할 수 있는 다리가 없으므로, 선제적으로 대응해주어야 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709" name="Google Shape;709;p7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10" name="Google Shape;710;p7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Reward</a:t>
            </a:r>
            <a:endParaRPr b="1" sz="2000"/>
          </a:p>
        </p:txBody>
      </p:sp>
      <p:sp>
        <p:nvSpPr>
          <p:cNvPr id="716" name="Google Shape;716;p7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4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기존 Reward에 다음 core temp safe 구역에 따른 보상 함수를 추가한다.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최적온도(c1, min) 이내는 최대 보상, 아니면 리워드 점차 감소(c1,max)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가우시안 분포 꼴 이용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( α∝1/σ2 )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719" name="Google Shape;719;p7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20" name="Google Shape;720;p7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25" y="2912696"/>
            <a:ext cx="6281025" cy="13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Method?</a:t>
            </a:r>
            <a:endParaRPr b="1" sz="2000"/>
          </a:p>
        </p:txBody>
      </p:sp>
      <p:sp>
        <p:nvSpPr>
          <p:cNvPr id="727" name="Google Shape;727;p75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30" name="Google Shape;730;p7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731" name="Google Shape;731;p75"/>
          <p:cNvPicPr preferRelativeResize="0"/>
          <p:nvPr/>
        </p:nvPicPr>
        <p:blipFill rotWithShape="1">
          <a:blip r:embed="rId4">
            <a:alphaModFix/>
          </a:blip>
          <a:srcRect b="17136" l="0" r="0" t="0"/>
          <a:stretch/>
        </p:blipFill>
        <p:spPr>
          <a:xfrm>
            <a:off x="433025" y="1218574"/>
            <a:ext cx="8145000" cy="36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Method?</a:t>
            </a:r>
            <a:endParaRPr b="1" sz="2000"/>
          </a:p>
        </p:txBody>
      </p:sp>
      <p:sp>
        <p:nvSpPr>
          <p:cNvPr id="737" name="Google Shape;737;p7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40" name="Google Shape;740;p7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741" name="Google Shape;741;p76"/>
          <p:cNvPicPr preferRelativeResize="0"/>
          <p:nvPr/>
        </p:nvPicPr>
        <p:blipFill rotWithShape="1">
          <a:blip r:embed="rId4">
            <a:alphaModFix/>
          </a:blip>
          <a:srcRect b="19519" l="10586" r="22667" t="19822"/>
          <a:stretch/>
        </p:blipFill>
        <p:spPr>
          <a:xfrm>
            <a:off x="339175" y="1746374"/>
            <a:ext cx="3004374" cy="27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6"/>
          <p:cNvPicPr preferRelativeResize="0"/>
          <p:nvPr/>
        </p:nvPicPr>
        <p:blipFill rotWithShape="1">
          <a:blip r:embed="rId5">
            <a:alphaModFix/>
          </a:blip>
          <a:srcRect b="11773" l="0" r="0" t="11527"/>
          <a:stretch/>
        </p:blipFill>
        <p:spPr>
          <a:xfrm>
            <a:off x="3391900" y="1644858"/>
            <a:ext cx="5364199" cy="299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Method - FEMNet</a:t>
            </a:r>
            <a:endParaRPr b="1" i="1" sz="2500"/>
          </a:p>
        </p:txBody>
      </p:sp>
      <p:sp>
        <p:nvSpPr>
          <p:cNvPr id="748" name="Google Shape;748;p7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51" name="Google Shape;751;p7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752" name="Google Shape;75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0025"/>
            <a:ext cx="8839202" cy="321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8"/>
          <p:cNvSpPr txBox="1"/>
          <p:nvPr>
            <p:ph type="title"/>
          </p:nvPr>
        </p:nvSpPr>
        <p:spPr>
          <a:xfrm>
            <a:off x="235500" y="2135675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Test Result</a:t>
            </a:r>
            <a:endParaRPr b="1" sz="2000"/>
          </a:p>
        </p:txBody>
      </p:sp>
      <p:sp>
        <p:nvSpPr>
          <p:cNvPr id="758" name="Google Shape;758;p78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61" name="Google Shape;761;p7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Test Env</a:t>
            </a:r>
            <a:endParaRPr b="1" sz="2000"/>
          </a:p>
        </p:txBody>
      </p:sp>
      <p:sp>
        <p:nvSpPr>
          <p:cNvPr id="767" name="Google Shape;767;p7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9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Agent obs 값으로 코어 온도 만을 추가했을 때, 토크가 제한되는 환경에 대응할 수 있는가?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단순 obs에 c_core 값을 추가해</a:t>
            </a: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 Env에서 학습 진행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학습 과정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토크 제한 없는 환경(30,000,000) -&gt; 토크 제한 있는 환경(10,000,000)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   (C_a 20~28, safe_temp 80)         (C_a 38~55, safe_temp 45)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770" name="Google Shape;770;p7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71" name="Google Shape;771;p7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ko" sz="2000"/>
              <a:t>Issue</a:t>
            </a:r>
            <a:endParaRPr b="1" sz="2000"/>
          </a:p>
        </p:txBody>
      </p:sp>
      <p:sp>
        <p:nvSpPr>
          <p:cNvPr id="777" name="Google Shape;777;p8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0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gpu 2개 장착 이후 하나 인식이 안되는 문제 발생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드라이버 오류(Clean 설치로 해결)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normalization 안된 값을 obs로 넣어주어 학습이 되지 않음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chemeClr val="lt1"/>
                </a:highlight>
              </a:rPr>
              <a:t>100도로 normalization 진행</a:t>
            </a:r>
            <a:endParaRPr sz="1800">
              <a:solidFill>
                <a:srgbClr val="0D0D0D"/>
              </a:solidFill>
              <a:highlight>
                <a:schemeClr val="lt1"/>
              </a:highlight>
            </a:endParaRPr>
          </a:p>
        </p:txBody>
      </p:sp>
      <p:sp>
        <p:nvSpPr>
          <p:cNvPr id="780" name="Google Shape;780;p8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81" name="Google Shape;781;p8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연구 분야?</a:t>
            </a:r>
            <a:endParaRPr b="1" i="1" sz="2500"/>
          </a:p>
        </p:txBody>
      </p:sp>
      <p:sp>
        <p:nvSpPr>
          <p:cNvPr id="117" name="Google Shape;117;p1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Agent가 스스로의 발열을 인식하고, 그 발열이 야기할 수 있는 잠재적 고장인 토크 제한에 대해 동적으로 제어 방식을 조정하는 시스템 구축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AFTC</a:t>
            </a: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에 해당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선제적 건강, 내구도 관리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차별점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기존의 논문들은 결함이 발생한, 사후 관리에 해당한다.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00"/>
              <a:t>Learning Getting-Up Policies for Real-World Humanoid Robots</a:t>
            </a:r>
            <a:endParaRPr b="1" sz="2300"/>
          </a:p>
        </p:txBody>
      </p:sp>
      <p:sp>
        <p:nvSpPr>
          <p:cNvPr id="127" name="Google Shape;127;p20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Abstract</a:t>
            </a:r>
            <a:endParaRPr b="1" i="1" sz="2500"/>
          </a:p>
        </p:txBody>
      </p:sp>
      <p:sp>
        <p:nvSpPr>
          <p:cNvPr id="136" name="Google Shape;136;p21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Automatic fall recovery는 휴머노이드 로봇이 안정적으로 배치되기 위한 중요한 전제 조건이다.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다양한 지형에서 다양한 구성을 가진 휴머노이드 로봇이 일어설 수 있도록 하는 컨트롤러를 생성하기 위한 학습 프레임 워크 개발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다양한 휴머노이드 로봇이 일어설 수 있도록 하는 일반화된 프레임워크 제공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기존 컨트롤러도 있긴 하지만, 이는 다양한 로봇과 환경에 적용될 수 없음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눈 위, 잔디, 경사면 등에서는 정상적으로 동작하지 않는 문제가 있다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